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21945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628"/>
    <a:srgbClr val="F79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9"/>
    <p:restoredTop sz="96245"/>
  </p:normalViewPr>
  <p:slideViewPr>
    <p:cSldViewPr snapToGrid="0">
      <p:cViewPr varScale="1">
        <p:scale>
          <a:sx n="26" d="100"/>
          <a:sy n="26" d="100"/>
        </p:scale>
        <p:origin x="391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95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2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2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2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7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1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5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6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2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6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E1D2C4-3025-484D-819E-9FE8B0C822F9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1E109F-E018-8947-AF0C-1E24CE726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hyperlink" Target="mailto:yushun.dong@fsiu.edu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hyperlink" Target="https://labrai.github.io/WildFireWorkshop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4716C7A3-D416-9E89-3FAB-CCE6632C21F8}"/>
              </a:ext>
            </a:extLst>
          </p:cNvPr>
          <p:cNvGrpSpPr/>
          <p:nvPr/>
        </p:nvGrpSpPr>
        <p:grpSpPr>
          <a:xfrm>
            <a:off x="-50799" y="-50800"/>
            <a:ext cx="21996399" cy="32969200"/>
            <a:chOff x="-50799" y="-50800"/>
            <a:chExt cx="21996399" cy="32969200"/>
          </a:xfrm>
        </p:grpSpPr>
        <p:pic>
          <p:nvPicPr>
            <p:cNvPr id="79" name="Picture 78" descr="A colorful map with lines&#10;&#10;Description automatically generated with medium confidence">
              <a:extLst>
                <a:ext uri="{FF2B5EF4-FFF2-40B4-BE49-F238E27FC236}">
                  <a16:creationId xmlns:a16="http://schemas.microsoft.com/office/drawing/2014/main" id="{86FBA9BD-1662-6BC2-78ED-23B75B30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-50799" y="-50800"/>
              <a:ext cx="21996399" cy="15544799"/>
            </a:xfrm>
            <a:prstGeom prst="rect">
              <a:avLst/>
            </a:prstGeom>
          </p:spPr>
        </p:pic>
        <p:pic>
          <p:nvPicPr>
            <p:cNvPr id="80" name="Picture 79" descr="A colorful map with lines&#10;&#10;Description automatically generated with medium confidence">
              <a:extLst>
                <a:ext uri="{FF2B5EF4-FFF2-40B4-BE49-F238E27FC236}">
                  <a16:creationId xmlns:a16="http://schemas.microsoft.com/office/drawing/2014/main" id="{25A5C732-D0D6-48CC-1765-4F03E4E79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flipV="1">
              <a:off x="-50799" y="15443199"/>
              <a:ext cx="21996399" cy="15544799"/>
            </a:xfrm>
            <a:prstGeom prst="rect">
              <a:avLst/>
            </a:prstGeom>
          </p:spPr>
        </p:pic>
        <p:pic>
          <p:nvPicPr>
            <p:cNvPr id="81" name="Picture 80" descr="A colorful map with lines&#10;&#10;Description automatically generated with medium confidence">
              <a:extLst>
                <a:ext uri="{FF2B5EF4-FFF2-40B4-BE49-F238E27FC236}">
                  <a16:creationId xmlns:a16="http://schemas.microsoft.com/office/drawing/2014/main" id="{32CAF261-E585-C8E0-4647-86BE28807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b="87255"/>
            <a:stretch/>
          </p:blipFill>
          <p:spPr>
            <a:xfrm>
              <a:off x="-50799" y="30937199"/>
              <a:ext cx="21996399" cy="1981201"/>
            </a:xfrm>
            <a:prstGeom prst="rect">
              <a:avLst/>
            </a:prstGeom>
          </p:spPr>
        </p:pic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CA98D939-8AA6-73EE-53FC-85A4F0B76763}"/>
              </a:ext>
            </a:extLst>
          </p:cNvPr>
          <p:cNvSpPr/>
          <p:nvPr/>
        </p:nvSpPr>
        <p:spPr>
          <a:xfrm>
            <a:off x="-50800" y="-50800"/>
            <a:ext cx="21996399" cy="331216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A1A58-1380-85A8-630E-31CBCBAADCFA}"/>
              </a:ext>
            </a:extLst>
          </p:cNvPr>
          <p:cNvSpPr txBox="1"/>
          <p:nvPr/>
        </p:nvSpPr>
        <p:spPr>
          <a:xfrm>
            <a:off x="567658" y="1531236"/>
            <a:ext cx="20585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1</a:t>
            </a:r>
            <a:r>
              <a:rPr lang="en-US" sz="8000" b="1" spc="-15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80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NORTH FLORIDA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CCBD0-8B6B-E909-8F1A-8F532CD37B7E}"/>
              </a:ext>
            </a:extLst>
          </p:cNvPr>
          <p:cNvSpPr txBox="1"/>
          <p:nvPr/>
        </p:nvSpPr>
        <p:spPr>
          <a:xfrm>
            <a:off x="122182" y="2914999"/>
            <a:ext cx="2194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-300" dirty="0">
                <a:solidFill>
                  <a:srgbClr val="F790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WILDFIRE SCIENCE &amp; TECHNOLOGY WORKSHOP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43186-5B43-7912-F566-E7660D472006}"/>
              </a:ext>
            </a:extLst>
          </p:cNvPr>
          <p:cNvSpPr txBox="1"/>
          <p:nvPr/>
        </p:nvSpPr>
        <p:spPr>
          <a:xfrm>
            <a:off x="122182" y="4060507"/>
            <a:ext cx="21945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200" i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Bridging Prediction, Infrastructure and Decision-Making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5639E9-70BE-B98B-B5FB-FDD221434675}"/>
              </a:ext>
            </a:extLst>
          </p:cNvPr>
          <p:cNvCxnSpPr>
            <a:cxnSpLocks/>
          </p:cNvCxnSpPr>
          <p:nvPr/>
        </p:nvCxnSpPr>
        <p:spPr>
          <a:xfrm>
            <a:off x="-30218" y="6082719"/>
            <a:ext cx="22037040" cy="0"/>
          </a:xfrm>
          <a:prstGeom prst="line">
            <a:avLst/>
          </a:prstGeom>
          <a:ln w="952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DE193FB-ACAA-638C-6934-5AD1539900AA}"/>
              </a:ext>
            </a:extLst>
          </p:cNvPr>
          <p:cNvSpPr>
            <a:spLocks noChangeAspect="1"/>
          </p:cNvSpPr>
          <p:nvPr/>
        </p:nvSpPr>
        <p:spPr>
          <a:xfrm>
            <a:off x="819219" y="9035949"/>
            <a:ext cx="4206240" cy="420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98D743-026D-1C9F-8420-EBEB154A7686}"/>
              </a:ext>
            </a:extLst>
          </p:cNvPr>
          <p:cNvSpPr>
            <a:spLocks noChangeAspect="1"/>
          </p:cNvSpPr>
          <p:nvPr/>
        </p:nvSpPr>
        <p:spPr>
          <a:xfrm>
            <a:off x="6173803" y="8861602"/>
            <a:ext cx="4206240" cy="420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92E539-9CCE-D359-D942-5A8A5BA6E2D8}"/>
              </a:ext>
            </a:extLst>
          </p:cNvPr>
          <p:cNvSpPr txBox="1"/>
          <p:nvPr/>
        </p:nvSpPr>
        <p:spPr>
          <a:xfrm>
            <a:off x="-50801" y="13342631"/>
            <a:ext cx="61673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sz="4800" b="1" spc="-1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Ilkay</a:t>
            </a:r>
            <a:r>
              <a:rPr lang="en-US" sz="48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spc="-1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Altintas</a:t>
            </a:r>
            <a:endParaRPr lang="en-US" sz="4800" b="1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Diego </a:t>
            </a:r>
            <a:r>
              <a:rPr lang="en-US" sz="4400" spc="-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Supercompter</a:t>
            </a:r>
            <a:r>
              <a:rPr lang="en-US" sz="44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4402E7-7182-9C25-A6E0-857030D8ECAD}"/>
              </a:ext>
            </a:extLst>
          </p:cNvPr>
          <p:cNvSpPr txBox="1"/>
          <p:nvPr/>
        </p:nvSpPr>
        <p:spPr>
          <a:xfrm>
            <a:off x="833383" y="6796453"/>
            <a:ext cx="7721599" cy="129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660"/>
              </a:lnSpc>
            </a:pPr>
            <a:r>
              <a:rPr lang="en-US" sz="4800" spc="-150" dirty="0">
                <a:solidFill>
                  <a:srgbClr val="F790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Friday, March 13</a:t>
            </a:r>
            <a:r>
              <a:rPr lang="en-US" sz="4800" spc="-150" baseline="30000" dirty="0">
                <a:solidFill>
                  <a:srgbClr val="F790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48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2026</a:t>
            </a:r>
          </a:p>
          <a:p>
            <a:pPr algn="just">
              <a:lnSpc>
                <a:spcPts val="4660"/>
              </a:lnSpc>
            </a:pPr>
            <a:r>
              <a:rPr lang="en-US" sz="48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10:00 AM – 05:00 PM (ET)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EFAD8B-19D6-A971-7BD4-9492D7430E16}"/>
              </a:ext>
            </a:extLst>
          </p:cNvPr>
          <p:cNvSpPr txBox="1"/>
          <p:nvPr/>
        </p:nvSpPr>
        <p:spPr>
          <a:xfrm>
            <a:off x="9113782" y="6796453"/>
            <a:ext cx="12649200" cy="129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60"/>
              </a:lnSpc>
            </a:pPr>
            <a:r>
              <a:rPr lang="en-US" sz="4800" spc="-150" dirty="0">
                <a:solidFill>
                  <a:srgbClr val="F790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LOCATION: </a:t>
            </a:r>
            <a:r>
              <a:rPr lang="en-US" sz="48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Tallahassee</a:t>
            </a:r>
          </a:p>
          <a:p>
            <a:pPr>
              <a:lnSpc>
                <a:spcPts val="4660"/>
              </a:lnSpc>
            </a:pPr>
            <a:r>
              <a:rPr lang="en-US" sz="48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1729 W. Paul Dirac Drive, Tallahassee, FL 32310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7CFB9A-BDE0-225A-7B0C-DDAEE8F919CD}"/>
              </a:ext>
            </a:extLst>
          </p:cNvPr>
          <p:cNvSpPr txBox="1"/>
          <p:nvPr/>
        </p:nvSpPr>
        <p:spPr>
          <a:xfrm>
            <a:off x="5294831" y="13342631"/>
            <a:ext cx="616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sz="4800" b="1" spc="-1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Xilei</a:t>
            </a:r>
            <a:r>
              <a:rPr lang="en-US" sz="48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Zhao</a:t>
            </a:r>
          </a:p>
          <a:p>
            <a:pPr algn="ctr"/>
            <a:r>
              <a:rPr lang="en-US" sz="46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Florida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BC6D4C-A57A-4291-4479-6289EAF32D9C}"/>
              </a:ext>
            </a:extLst>
          </p:cNvPr>
          <p:cNvSpPr>
            <a:spLocks noChangeAspect="1"/>
          </p:cNvSpPr>
          <p:nvPr/>
        </p:nvSpPr>
        <p:spPr>
          <a:xfrm>
            <a:off x="11802178" y="9034791"/>
            <a:ext cx="4206240" cy="420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C88D1-1700-F685-8431-A8A434C38E2C}"/>
              </a:ext>
            </a:extLst>
          </p:cNvPr>
          <p:cNvSpPr>
            <a:spLocks noChangeAspect="1"/>
          </p:cNvSpPr>
          <p:nvPr/>
        </p:nvSpPr>
        <p:spPr>
          <a:xfrm>
            <a:off x="17309162" y="9034791"/>
            <a:ext cx="4206240" cy="4206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330F8-4A97-AB2D-BC7D-6A907DEEE81F}"/>
              </a:ext>
            </a:extLst>
          </p:cNvPr>
          <p:cNvSpPr txBox="1"/>
          <p:nvPr/>
        </p:nvSpPr>
        <p:spPr>
          <a:xfrm>
            <a:off x="10932158" y="13342084"/>
            <a:ext cx="61673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Neda </a:t>
            </a:r>
            <a:r>
              <a:rPr lang="en-US" sz="4800" b="1" spc="-1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Yagho</a:t>
            </a:r>
            <a:r>
              <a:rPr lang="en-US" altLang="zh-CN" sz="4800" b="1" spc="-1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4800" b="1" spc="-1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bian</a:t>
            </a:r>
            <a:endParaRPr lang="en-US" sz="4800" b="1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6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Florida State University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80846-171C-130E-C979-CD8F5A6A511A}"/>
              </a:ext>
            </a:extLst>
          </p:cNvPr>
          <p:cNvSpPr txBox="1"/>
          <p:nvPr/>
        </p:nvSpPr>
        <p:spPr>
          <a:xfrm>
            <a:off x="16379390" y="13342084"/>
            <a:ext cx="61673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Who</a:t>
            </a:r>
          </a:p>
          <a:p>
            <a:pPr algn="ctr"/>
            <a:r>
              <a:rPr lang="en-US" sz="44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44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44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Determined</a:t>
            </a:r>
            <a:endParaRPr lang="en-US" sz="4400" spc="-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B8280E-9BA9-8484-E608-A07EFAC19068}"/>
              </a:ext>
            </a:extLst>
          </p:cNvPr>
          <p:cNvSpPr txBox="1"/>
          <p:nvPr/>
        </p:nvSpPr>
        <p:spPr>
          <a:xfrm>
            <a:off x="1149419" y="16379481"/>
            <a:ext cx="14644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b="1" spc="-300" dirty="0">
                <a:solidFill>
                  <a:srgbClr val="F790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FEATURED SPEAKERS</a:t>
            </a:r>
          </a:p>
          <a:p>
            <a:pPr algn="just"/>
            <a:r>
              <a:rPr lang="en-US" sz="10200" b="1" spc="-300" dirty="0">
                <a:solidFill>
                  <a:srgbClr val="F790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THEMES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FFC6B86-D63E-F3F5-0D21-BBAB51105B09}"/>
              </a:ext>
            </a:extLst>
          </p:cNvPr>
          <p:cNvSpPr>
            <a:spLocks noChangeAspect="1"/>
          </p:cNvSpPr>
          <p:nvPr/>
        </p:nvSpPr>
        <p:spPr>
          <a:xfrm>
            <a:off x="1341383" y="19415994"/>
            <a:ext cx="2743200" cy="2743200"/>
          </a:xfrm>
          <a:prstGeom prst="roundRect">
            <a:avLst/>
          </a:prstGeom>
          <a:solidFill>
            <a:srgbClr val="1E2628"/>
          </a:solidFill>
          <a:ln w="117475">
            <a:solidFill>
              <a:srgbClr val="1E26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39E33C0-C931-F597-0019-91EF3EE751B1}"/>
              </a:ext>
            </a:extLst>
          </p:cNvPr>
          <p:cNvSpPr>
            <a:spLocks noChangeAspect="1"/>
          </p:cNvSpPr>
          <p:nvPr/>
        </p:nvSpPr>
        <p:spPr>
          <a:xfrm>
            <a:off x="1341383" y="23068889"/>
            <a:ext cx="2743200" cy="2743200"/>
          </a:xfrm>
          <a:prstGeom prst="roundRect">
            <a:avLst/>
          </a:prstGeom>
          <a:solidFill>
            <a:srgbClr val="1E2628"/>
          </a:solidFill>
          <a:ln w="117475">
            <a:solidFill>
              <a:srgbClr val="1E26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09C144B-60FC-C0C3-066B-ADCBBC2D7AF4}"/>
              </a:ext>
            </a:extLst>
          </p:cNvPr>
          <p:cNvSpPr>
            <a:spLocks noChangeAspect="1"/>
          </p:cNvSpPr>
          <p:nvPr/>
        </p:nvSpPr>
        <p:spPr>
          <a:xfrm>
            <a:off x="11084558" y="23068889"/>
            <a:ext cx="2743200" cy="2743200"/>
          </a:xfrm>
          <a:prstGeom prst="roundRect">
            <a:avLst/>
          </a:prstGeom>
          <a:solidFill>
            <a:srgbClr val="1E2628"/>
          </a:solidFill>
          <a:ln w="117475">
            <a:solidFill>
              <a:srgbClr val="1E26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1C61CF-2D21-2C9D-79DB-7B55B51D81F5}"/>
              </a:ext>
            </a:extLst>
          </p:cNvPr>
          <p:cNvSpPr txBox="1"/>
          <p:nvPr/>
        </p:nvSpPr>
        <p:spPr>
          <a:xfrm>
            <a:off x="1149419" y="26576623"/>
            <a:ext cx="14644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b="1" spc="-300" dirty="0">
                <a:solidFill>
                  <a:srgbClr val="F790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WORKSHOP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F2532A-B16D-AD48-0DA8-87B175F83708}"/>
              </a:ext>
            </a:extLst>
          </p:cNvPr>
          <p:cNvSpPr txBox="1"/>
          <p:nvPr/>
        </p:nvSpPr>
        <p:spPr>
          <a:xfrm>
            <a:off x="539687" y="27897086"/>
            <a:ext cx="2095805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en-US" sz="4000" i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interdisciplinary gathering of researchers and practitioners in AI, remote sensing, data mining, and wildfire science to build the next-generation wildfire solution for North Florida and beyond.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8918C3-0520-A156-8FCD-9B728ACF4392}"/>
              </a:ext>
            </a:extLst>
          </p:cNvPr>
          <p:cNvSpPr txBox="1"/>
          <p:nvPr/>
        </p:nvSpPr>
        <p:spPr>
          <a:xfrm>
            <a:off x="445320" y="29365759"/>
            <a:ext cx="20958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b="1" spc="-150" dirty="0">
                <a:solidFill>
                  <a:srgbClr val="F790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us for: </a:t>
            </a:r>
            <a:r>
              <a:rPr lang="en-US" sz="4400" i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 Talks | Expert Panels | Student Presentations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61E7E5-5CD7-D2E2-2AF1-0826A3C2BD03}"/>
              </a:ext>
            </a:extLst>
          </p:cNvPr>
          <p:cNvSpPr txBox="1"/>
          <p:nvPr/>
        </p:nvSpPr>
        <p:spPr>
          <a:xfrm>
            <a:off x="8645912" y="31141706"/>
            <a:ext cx="14002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inquiries: </a:t>
            </a:r>
            <a:r>
              <a:rPr lang="en-US" sz="4000" spc="-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Yushun</a:t>
            </a:r>
            <a:r>
              <a:rPr lang="en-US" sz="40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Dong (</a:t>
            </a:r>
            <a:r>
              <a:rPr lang="en-US" sz="4000" spc="-3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yushun.dong@fsu.edu</a:t>
            </a:r>
            <a:r>
              <a:rPr lang="en-US" sz="40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40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Website: </a:t>
            </a:r>
            <a:r>
              <a:rPr lang="en-US" sz="4000" spc="-3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https://labrai.github.io/WildFireWorkshop/</a:t>
            </a:r>
            <a:endParaRPr lang="en-US" sz="4000" spc="-3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71E39D-1737-441F-236B-06BFB7803E1C}"/>
              </a:ext>
            </a:extLst>
          </p:cNvPr>
          <p:cNvSpPr txBox="1"/>
          <p:nvPr/>
        </p:nvSpPr>
        <p:spPr>
          <a:xfrm>
            <a:off x="4309850" y="19619061"/>
            <a:ext cx="67851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Prediction &amp; Modeling: Spatial-Temporal AI for Fire Behavior &amp; Risk.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905240-165C-BAC4-62D0-0118848A1B5B}"/>
              </a:ext>
            </a:extLst>
          </p:cNvPr>
          <p:cNvSpPr txBox="1"/>
          <p:nvPr/>
        </p:nvSpPr>
        <p:spPr>
          <a:xfrm>
            <a:off x="14114248" y="19619061"/>
            <a:ext cx="76487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Wildfire Data &amp; Resources:</a:t>
            </a:r>
          </a:p>
          <a:p>
            <a:r>
              <a:rPr lang="en-US" altLang="zh-CN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Datasets,</a:t>
            </a:r>
            <a:r>
              <a:rPr lang="zh-CN" altLang="en-US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Challenges,</a:t>
            </a:r>
            <a:r>
              <a:rPr lang="zh-CN" altLang="en-US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Reliable</a:t>
            </a:r>
            <a:r>
              <a:rPr lang="zh-CN" altLang="en-US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Pipelines</a:t>
            </a:r>
            <a:endParaRPr lang="en-US" sz="4400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400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5A3F0F-90FA-AAB5-323F-3E00AB882C1D}"/>
              </a:ext>
            </a:extLst>
          </p:cNvPr>
          <p:cNvSpPr txBox="1"/>
          <p:nvPr/>
        </p:nvSpPr>
        <p:spPr>
          <a:xfrm>
            <a:off x="4309849" y="23015512"/>
            <a:ext cx="66223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Infrastructure &amp; Operations: Scalable Systems for Real-Time Response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3C2E75-113B-BBB5-AEC1-9C1AE02200E9}"/>
              </a:ext>
            </a:extLst>
          </p:cNvPr>
          <p:cNvSpPr txBox="1"/>
          <p:nvPr/>
        </p:nvSpPr>
        <p:spPr>
          <a:xfrm>
            <a:off x="14117450" y="23015512"/>
            <a:ext cx="72859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Decision-Making: Translating Models into Practical Impact</a:t>
            </a:r>
          </a:p>
        </p:txBody>
      </p:sp>
      <p:pic>
        <p:nvPicPr>
          <p:cNvPr id="52" name="Picture 51" descr="A qr code with a dinosaur&#10;&#10;Description automatically generated">
            <a:extLst>
              <a:ext uri="{FF2B5EF4-FFF2-40B4-BE49-F238E27FC236}">
                <a16:creationId xmlns:a16="http://schemas.microsoft.com/office/drawing/2014/main" id="{11A8B273-B7DE-C2F2-2672-CAA4DBACA4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88" t="6066" r="4966" b="7964"/>
          <a:stretch/>
        </p:blipFill>
        <p:spPr>
          <a:xfrm>
            <a:off x="18977683" y="30035883"/>
            <a:ext cx="2502607" cy="2468880"/>
          </a:xfrm>
          <a:prstGeom prst="rect">
            <a:avLst/>
          </a:prstGeom>
        </p:spPr>
      </p:pic>
      <p:pic>
        <p:nvPicPr>
          <p:cNvPr id="65" name="Picture 64" descr="A white circular object with black dots&#10;&#10;Description automatically generated">
            <a:extLst>
              <a:ext uri="{FF2B5EF4-FFF2-40B4-BE49-F238E27FC236}">
                <a16:creationId xmlns:a16="http://schemas.microsoft.com/office/drawing/2014/main" id="{90028347-8646-0566-3F0D-2CFB15B2A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820" y="23736914"/>
            <a:ext cx="1460325" cy="1460325"/>
          </a:xfrm>
          <a:prstGeom prst="rect">
            <a:avLst/>
          </a:prstGeom>
        </p:spPr>
      </p:pic>
      <p:pic>
        <p:nvPicPr>
          <p:cNvPr id="71" name="Picture 70" descr="A white arrow in a circle&#10;&#10;Description automatically generated">
            <a:extLst>
              <a:ext uri="{FF2B5EF4-FFF2-40B4-BE49-F238E27FC236}">
                <a16:creationId xmlns:a16="http://schemas.microsoft.com/office/drawing/2014/main" id="{328AF0D5-D952-41C1-6416-86F91DDB0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1359" y="23388929"/>
            <a:ext cx="2103120" cy="2103120"/>
          </a:xfrm>
          <a:prstGeom prst="rect">
            <a:avLst/>
          </a:prstGeom>
        </p:spPr>
      </p:pic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77CC067-AF71-91AD-10B4-D0B5E0F9E298}"/>
              </a:ext>
            </a:extLst>
          </p:cNvPr>
          <p:cNvSpPr>
            <a:spLocks noChangeAspect="1"/>
          </p:cNvSpPr>
          <p:nvPr/>
        </p:nvSpPr>
        <p:spPr>
          <a:xfrm>
            <a:off x="11018716" y="19435641"/>
            <a:ext cx="2743200" cy="2743200"/>
          </a:xfrm>
          <a:prstGeom prst="roundRect">
            <a:avLst/>
          </a:prstGeom>
          <a:solidFill>
            <a:srgbClr val="1E2628"/>
          </a:solidFill>
          <a:ln w="117475">
            <a:solidFill>
              <a:srgbClr val="1E26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A white cubes with black background&#10;&#10;Description automatically generated">
            <a:extLst>
              <a:ext uri="{FF2B5EF4-FFF2-40B4-BE49-F238E27FC236}">
                <a16:creationId xmlns:a16="http://schemas.microsoft.com/office/drawing/2014/main" id="{929FBAF0-62DD-8D14-7364-C77769DF9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0596" y="19746195"/>
            <a:ext cx="1939440" cy="1920240"/>
          </a:xfrm>
          <a:prstGeom prst="rect">
            <a:avLst/>
          </a:prstGeom>
        </p:spPr>
      </p:pic>
      <p:pic>
        <p:nvPicPr>
          <p:cNvPr id="76" name="Picture 75" descr="A white outline of a head with a brain inside&#10;&#10;Description automatically generated">
            <a:extLst>
              <a:ext uri="{FF2B5EF4-FFF2-40B4-BE49-F238E27FC236}">
                <a16:creationId xmlns:a16="http://schemas.microsoft.com/office/drawing/2014/main" id="{A41D4E91-6796-367D-71F0-B9A5C0BC5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538018" y="19664241"/>
            <a:ext cx="2286000" cy="228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71E2B6-5F18-B2D8-46F2-CFA344BCF8B1}"/>
              </a:ext>
            </a:extLst>
          </p:cNvPr>
          <p:cNvSpPr/>
          <p:nvPr/>
        </p:nvSpPr>
        <p:spPr>
          <a:xfrm>
            <a:off x="114479" y="30808111"/>
            <a:ext cx="7990187" cy="155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logo of a university&#10;&#10;Description automatically generated">
            <a:extLst>
              <a:ext uri="{FF2B5EF4-FFF2-40B4-BE49-F238E27FC236}">
                <a16:creationId xmlns:a16="http://schemas.microsoft.com/office/drawing/2014/main" id="{58505470-13D6-D74F-34E1-BC89219A88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48" r="11817" b="44662"/>
          <a:stretch/>
        </p:blipFill>
        <p:spPr>
          <a:xfrm>
            <a:off x="101137" y="30835730"/>
            <a:ext cx="3657600" cy="1535894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438461E-CE8E-1095-2C4E-59436138DE26}"/>
              </a:ext>
            </a:extLst>
          </p:cNvPr>
          <p:cNvGrpSpPr/>
          <p:nvPr/>
        </p:nvGrpSpPr>
        <p:grpSpPr>
          <a:xfrm>
            <a:off x="4055225" y="30900517"/>
            <a:ext cx="3859561" cy="1379816"/>
            <a:chOff x="3933043" y="30877646"/>
            <a:chExt cx="3859561" cy="1379816"/>
          </a:xfrm>
        </p:grpSpPr>
        <p:pic>
          <p:nvPicPr>
            <p:cNvPr id="56" name="Picture 55" descr="A blue and white brain with a white circle and dots&#10;&#10;Description automatically generated">
              <a:extLst>
                <a:ext uri="{FF2B5EF4-FFF2-40B4-BE49-F238E27FC236}">
                  <a16:creationId xmlns:a16="http://schemas.microsoft.com/office/drawing/2014/main" id="{9524FBB4-FA43-B21D-7C3B-EFE903347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626" t="15911" r="14970" b="16471"/>
            <a:stretch/>
          </p:blipFill>
          <p:spPr>
            <a:xfrm>
              <a:off x="3933043" y="30877646"/>
              <a:ext cx="1456539" cy="1360274"/>
            </a:xfrm>
            <a:prstGeom prst="rect">
              <a:avLst/>
            </a:prstGeom>
          </p:spPr>
        </p:pic>
        <p:pic>
          <p:nvPicPr>
            <p:cNvPr id="54" name="Picture 53" descr="A blue and pink letter&#10;&#10;Description automatically generated">
              <a:extLst>
                <a:ext uri="{FF2B5EF4-FFF2-40B4-BE49-F238E27FC236}">
                  <a16:creationId xmlns:a16="http://schemas.microsoft.com/office/drawing/2014/main" id="{FFEF0D8B-BFB0-1AA0-0891-21ABDE91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79587" y="30977302"/>
              <a:ext cx="2313017" cy="128016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9A90D9B-953C-CA9F-111A-8815B53621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099" y="9218829"/>
            <a:ext cx="384048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D673D6-C051-5B8B-DD77-76B00D5FC5BD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1985058" y="9217671"/>
            <a:ext cx="3840480" cy="3840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E2BD70-AC3F-FC0E-54F3-6E145D0682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33823" y="9021622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ster for a workshop&#10;&#10;Description automatically generated">
            <a:extLst>
              <a:ext uri="{FF2B5EF4-FFF2-40B4-BE49-F238E27FC236}">
                <a16:creationId xmlns:a16="http://schemas.microsoft.com/office/drawing/2014/main" id="{715B5CEF-160B-F84C-9B04-68182E1E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844" y="3460044"/>
            <a:ext cx="25998312" cy="259983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D766B6-F8A4-F27D-3B32-6B8390977479}"/>
              </a:ext>
            </a:extLst>
          </p:cNvPr>
          <p:cNvSpPr/>
          <p:nvPr/>
        </p:nvSpPr>
        <p:spPr>
          <a:xfrm>
            <a:off x="-50800" y="-50800"/>
            <a:ext cx="21996399" cy="33121600"/>
          </a:xfrm>
          <a:prstGeom prst="rect">
            <a:avLst/>
          </a:prstGeom>
          <a:solidFill>
            <a:schemeClr val="tx1">
              <a:alpha val="6837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44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195</Words>
  <Application>Microsoft Macintosh PowerPoint</Application>
  <PresentationFormat>Custom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Kendall Li</dc:creator>
  <cp:lastModifiedBy>Kendall Li</cp:lastModifiedBy>
  <cp:revision>33</cp:revision>
  <dcterms:created xsi:type="dcterms:W3CDTF">2026-02-12T04:48:35Z</dcterms:created>
  <dcterms:modified xsi:type="dcterms:W3CDTF">2026-02-12T12:25:40Z</dcterms:modified>
</cp:coreProperties>
</file>